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32" r:id="rId3"/>
  </p:sldMasterIdLst>
  <p:notesMasterIdLst>
    <p:notesMasterId r:id="rId34"/>
  </p:notesMasterIdLst>
  <p:handoutMasterIdLst>
    <p:handoutMasterId r:id="rId35"/>
  </p:handoutMasterIdLst>
  <p:sldIdLst>
    <p:sldId id="279" r:id="rId4"/>
    <p:sldId id="341" r:id="rId5"/>
    <p:sldId id="334" r:id="rId6"/>
    <p:sldId id="336" r:id="rId7"/>
    <p:sldId id="345" r:id="rId8"/>
    <p:sldId id="361" r:id="rId9"/>
    <p:sldId id="353" r:id="rId10"/>
    <p:sldId id="356" r:id="rId11"/>
    <p:sldId id="302" r:id="rId12"/>
    <p:sldId id="303" r:id="rId13"/>
    <p:sldId id="310" r:id="rId14"/>
    <p:sldId id="304" r:id="rId15"/>
    <p:sldId id="305" r:id="rId16"/>
    <p:sldId id="306" r:id="rId17"/>
    <p:sldId id="307" r:id="rId18"/>
    <p:sldId id="311" r:id="rId19"/>
    <p:sldId id="330" r:id="rId20"/>
    <p:sldId id="300" r:id="rId21"/>
    <p:sldId id="344" r:id="rId22"/>
    <p:sldId id="294" r:id="rId23"/>
    <p:sldId id="325" r:id="rId24"/>
    <p:sldId id="296" r:id="rId25"/>
    <p:sldId id="362" r:id="rId26"/>
    <p:sldId id="364" r:id="rId27"/>
    <p:sldId id="297" r:id="rId28"/>
    <p:sldId id="337" r:id="rId29"/>
    <p:sldId id="328" r:id="rId30"/>
    <p:sldId id="332" r:id="rId31"/>
    <p:sldId id="339" r:id="rId32"/>
    <p:sldId id="347" r:id="rId3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 varScale="1">
        <p:scale>
          <a:sx n="68" d="100"/>
          <a:sy n="68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1680"/>
    </p:cViewPr>
  </p:sorterViewPr>
  <p:notesViewPr>
    <p:cSldViewPr>
      <p:cViewPr varScale="1">
        <p:scale>
          <a:sx n="63" d="100"/>
          <a:sy n="63" d="100"/>
        </p:scale>
        <p:origin x="-266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91F67-E23C-4357-B030-47EB8B685F11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1CB8-1330-4E7E-BE60-1F7486E87EC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367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D2C7-4FAF-43C8-AB66-C77C8127669C}" type="datetimeFigureOut">
              <a:rPr lang="th-TH" smtClean="0"/>
              <a:t>12/07/63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D9B41-837C-420C-8E86-88231C869CD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218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D9B41-837C-420C-8E86-88231C869CDE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7806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85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6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32701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69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081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31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1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450648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29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82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75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65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84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4078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588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280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6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209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293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47432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17443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36663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79260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84302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01040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044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>
                <a:solidFill>
                  <a:prstClr val="black"/>
                </a:solidFill>
              </a:rPr>
              <a:pPr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>
            <a:spLocks noGrp="1"/>
          </p:cNvSpPr>
          <p:nvPr>
            <p:ph type="sldNum" sz="quarter" idx="10"/>
          </p:nvPr>
        </p:nvSpPr>
        <p:spPr>
          <a:ln w="12700">
            <a:miter lim="400000"/>
          </a:ln>
        </p:spPr>
        <p:txBody>
          <a:bodyPr/>
          <a:lstStyle>
            <a:lvl1pPr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BE26D8C-9203-4137-8901-04EA0DD0D226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6531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2AD783-4FBD-480D-BEB8-FFD1D43436DA}" type="datetimeFigureOut">
              <a:rPr lang="th-TH" smtClean="0"/>
              <a:pPr/>
              <a:t>12/07/63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666E83-2502-43C4-8F5E-23836EEFC18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2AD783-4FBD-480D-BEB8-FFD1D43436DA}" type="datetimeFigureOut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12/07/63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666E83-2502-43C4-8F5E-23836EEFC189}" type="slidenum">
              <a:rPr lang="th-TH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1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fld id="{1160EA64-D806-43AC-9DF2-F8C432F32B4C}" type="datetimeFigureOut">
              <a:rPr lang="en-US" smtClean="0">
                <a:solidFill>
                  <a:prstClr val="black"/>
                </a:solidFill>
              </a:rPr>
              <a:pPr defTabSz="457200"/>
              <a:t>7/12/2020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/>
            <a:fld id="{8A7A6979-0714-4377-B894-6BE4C2D6E202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9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  <p:sldLayoutId id="2147483750" r:id="rId1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93610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5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itchFamily="2" charset="-34"/>
                <a:cs typeface="TH NiramitIT๙" pitchFamily="2" charset="-34"/>
              </a:rPr>
              <a:t>หลักเกณฑ์การใช้จ่ายเงินสะสมใหม่</a:t>
            </a:r>
            <a:endParaRPr lang="th-TH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916832"/>
            <a:ext cx="8784976" cy="23762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45720" lvl="0" indent="0" algn="ctr">
              <a:spcBef>
                <a:spcPts val="600"/>
              </a:spcBef>
              <a:buClr>
                <a:srgbClr val="0BD0D9"/>
              </a:buClr>
              <a:buSzPct val="95000"/>
              <a:buNone/>
            </a:pPr>
            <a:r>
              <a:rPr lang="th-TH" sz="3600" b="1" spc="-8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ระเบียบกระทรวงมหาดไทยว่าด้วยการรับเงิน การเบิกจ่ายเงิน           การฝากเงิน การเก็บรักษาเงิน และการตรวจเงินขององค์กรปกครองส่วนท้องถิ่น  พ.ศ.2547 และที่แก้ไขเพิ่มเติมถึง (ฉบับที่ 4) พ.ศ.2561</a:t>
            </a: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4000" b="1" spc="-8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thaiDist">
              <a:buClr>
                <a:srgbClr val="0BD0D9"/>
              </a:buClr>
              <a:buSzPct val="95000"/>
              <a:buNone/>
            </a:pPr>
            <a:endParaRPr lang="th-TH" sz="3600" b="1" spc="-8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ctr">
              <a:spcBef>
                <a:spcPct val="20000"/>
              </a:spcBef>
              <a:buClr>
                <a:srgbClr val="0BD0D9"/>
              </a:buClr>
              <a:buSzPct val="95000"/>
              <a:buNone/>
            </a:pPr>
            <a:endParaRPr lang="th-TH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marR="45720" lvl="0" indent="0" algn="ctr">
              <a:spcBef>
                <a:spcPct val="20000"/>
              </a:spcBef>
              <a:buClr>
                <a:srgbClr val="0BD0D9"/>
              </a:buClr>
              <a:buSzPct val="95000"/>
              <a:buNone/>
            </a:pP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148064" y="5661248"/>
            <a:ext cx="3991621" cy="1052736"/>
          </a:xfrm>
          <a:prstGeom prst="rect">
            <a:avLst/>
          </a:prstGeom>
          <a:solidFill>
            <a:srgbClr val="0F6FC6"/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th-TH" sz="2000" b="1" kern="0" dirty="0" err="1">
                <a:latin typeface="TH NiramitIT๙ " pitchFamily="2" charset="-34"/>
                <a:cs typeface="TH NiramitIT๙ " pitchFamily="2" charset="-34"/>
              </a:rPr>
              <a:t>พนมวัสส์</a:t>
            </a:r>
            <a:r>
              <a:rPr lang="th-TH" sz="2000" b="1" kern="0" dirty="0">
                <a:latin typeface="TH NiramitIT๙ " pitchFamily="2" charset="-34"/>
                <a:cs typeface="TH NiramitIT๙ " pitchFamily="2" charset="-34"/>
              </a:rPr>
              <a:t>  </a:t>
            </a:r>
            <a:r>
              <a:rPr lang="th-TH" sz="2000" b="1" kern="0" dirty="0" err="1">
                <a:latin typeface="TH NiramitIT๙ " pitchFamily="2" charset="-34"/>
                <a:cs typeface="TH NiramitIT๙ " pitchFamily="2" charset="-34"/>
              </a:rPr>
              <a:t>วุฒา</a:t>
            </a:r>
            <a:r>
              <a:rPr lang="th-TH" sz="2000" b="1" kern="0" dirty="0">
                <a:latin typeface="TH NiramitIT๙ " pitchFamily="2" charset="-34"/>
                <a:cs typeface="TH NiramitIT๙ " pitchFamily="2" charset="-34"/>
              </a:rPr>
              <a:t>พาณิชย์</a:t>
            </a:r>
          </a:p>
          <a:p>
            <a:pPr algn="ctr"/>
            <a:r>
              <a:rPr lang="th-TH" sz="2000" b="1" kern="0" dirty="0">
                <a:latin typeface="TH NiramitIT๙ " pitchFamily="2" charset="-34"/>
                <a:cs typeface="TH NiramitIT๙ " pitchFamily="2" charset="-34"/>
              </a:rPr>
              <a:t>นักวิเคราะห์นโยบายและแผนชำนาญการพิเศษ</a:t>
            </a:r>
          </a:p>
          <a:p>
            <a:pPr algn="ctr"/>
            <a:r>
              <a:rPr lang="th-TH" sz="2000" b="1" kern="0" dirty="0">
                <a:latin typeface="TH NiramitIT๙ " pitchFamily="2" charset="-34"/>
                <a:cs typeface="TH NiramitIT๙ " pitchFamily="2" charset="-34"/>
              </a:rPr>
              <a:t>ผู้ช่วยผู้ตรวจราชการกระทรวงมหาดไทย</a:t>
            </a:r>
          </a:p>
        </p:txBody>
      </p:sp>
    </p:spTree>
    <p:extLst>
      <p:ext uri="{BB962C8B-B14F-4D97-AF65-F5344CB8AC3E}">
        <p14:creationId xmlns:p14="http://schemas.microsoft.com/office/powerpoint/2010/main" val="3846794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052736"/>
            <a:ext cx="87261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(</a:t>
            </a:r>
            <a:r>
              <a:rPr lang="en-US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 ได้ส่งเงินสมทบกองทุนส่งเสริมกิจการขององค์กรปกครองส่วน</a:t>
            </a:r>
          </a:p>
          <a:p>
            <a:pPr lvl="0" algn="thaiDist"/>
            <a:r>
              <a:rPr lang="th-TH" sz="36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(2) ให้กันเงินสะสมสำรองจ่ายเป็นค่าใช้จ่ายด้านบุคลากร</a:t>
            </a:r>
            <a:r>
              <a:rPr lang="th-TH" sz="3600" b="1" u="sng" cap="all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ไม่น้อยกว่าสามเดือนและกันไว้อีกร้อยละสิบของงบประมาณรายจ่ายประจำปีนั้น</a:t>
            </a:r>
            <a:r>
              <a:rPr lang="th-TH" sz="36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เพื่อเป็นค่าใช้จ่ายในการบริหารงานและกรณีที่มีสาธารณภัยเกิดขึ้น</a:t>
            </a:r>
          </a:p>
          <a:p>
            <a:pPr lvl="0" algn="thaiDist"/>
            <a:r>
              <a:rPr lang="th-TH" sz="36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</a:p>
          <a:p>
            <a:pPr lvl="0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* ทั้งนี้ ต้องเป็นไปตามแผนพัฒนาขององค์กรปกครองส่วนท้องถิ่น </a:t>
            </a:r>
          </a:p>
          <a:p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endParaRPr lang="th-TH" sz="36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36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สี่เหลี่ยมผืนผ้ามุมมน 1"/>
          <p:cNvSpPr/>
          <p:nvPr/>
        </p:nvSpPr>
        <p:spPr>
          <a:xfrm>
            <a:off x="1979712" y="476672"/>
            <a:ext cx="53285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40022" y="157260"/>
            <a:ext cx="8064426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2. การกันเงินก่อนจ่ายเงินสะสม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  <a:endParaRPr lang="th-TH" sz="4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8800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539553" y="260648"/>
            <a:ext cx="7776864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หลักเกณฑ์และแนวทางการใช้จ่ายเงินสะสมใหม่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51520" y="1124744"/>
            <a:ext cx="82449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  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3.1 โครงการที่ดำเนินการจะต้องเป็นไปเพื่อประโยชน์ของประชาชนอย่างแท้จริง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ไม่เป็นการใช้จ่ายในกิจกรรมที่ไม่เกิดประโยชน์หรือฟุ่มเฟือยเกินความจำเป็น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2879070"/>
            <a:ext cx="81009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       </a:t>
            </a:r>
            <a:r>
              <a:rPr lang="en-US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.2 โครงการที่จะดำเนินการ</a:t>
            </a:r>
          </a:p>
          <a:p>
            <a:pPr lvl="0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- โครงการที่จะดำเนินการต้องอยู่ในอำนาจหน้าที่ขององค์กรปกครองส่วนท้องถิ่น 3 ด้าน ดังนี้</a:t>
            </a:r>
          </a:p>
          <a:p>
            <a:pPr lvl="0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1. ในด้านการบริการชุมชนและสังคม</a:t>
            </a:r>
          </a:p>
          <a:p>
            <a:pPr lvl="1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3600" b="1" spc="-1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2. เป็นการเพิ่มพูนรายได้ขององค์กรปกครองส่วนท้องถิ่น</a:t>
            </a:r>
          </a:p>
          <a:p>
            <a:pPr lvl="1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3. จัดทำขึ้นเพื่อบำบัดความเดือดร้อนของประชาชน</a:t>
            </a:r>
          </a:p>
          <a:p>
            <a:pPr lvl="0"/>
            <a:endParaRPr lang="th-TH" sz="44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4977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51520" y="188639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  <a:p>
            <a:pPr lvl="1" algn="thaiDist"/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lvl="1" algn="thaiDist"/>
            <a:r>
              <a:rPr lang="en-US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   3.3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ให้องค์กรปกครองส่วนท้องถิ่นนำเงินสะสมไปใช้จ่ายตามอำนาจหน้าที่เพื่อการแก้ไขปัญหาความเดือดร้อนของประชาชน โดยให้ความสำคัญกับโครงการ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ดังนี้</a:t>
            </a:r>
          </a:p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      (</a:t>
            </a:r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) ด้านโครงการพัฒนาโครงสร้างพื้นฐาน เช่น ก่อสร้างถนนก่อสร้างระบบระบายน้ำ ก่อสร้างสวนสาธารณะ ก่อสร้างสนามกีฬา</a:t>
            </a:r>
          </a:p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      (</a:t>
            </a:r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) ด้านโครงการพัฒนาแหล่งน้ำเพื่ออุปโภคบริโภคและน้ำเพื่อการเกษตรเช่น สร้าง/ซ่อมระบบประปา ถังน้ำกลางประจำหมู่บ้าน ทำฝายน้ำล้น ขุดเจาะบ่อบาดาล ธนาคารน้ำใต้ดิน       ขุดลอกห้วยหนองคลองบึง		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26829" y="304128"/>
            <a:ext cx="8064896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หลักเกณฑ์และแนวทางการใช้จ่ายเงินสะสมใหม่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3176126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07504" y="1124745"/>
            <a:ext cx="871296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thaiDist"/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       (</a:t>
            </a:r>
            <a:r>
              <a:rPr lang="en-US" sz="3500" b="1" dirty="0"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) การพัฒนาตลาดท้องถิ่น เช่น การจัดให้มีหรือปรับปรุงตลาดขององค์กรปกครองส่วนท้องถิ่น</a:t>
            </a:r>
          </a:p>
          <a:p>
            <a:pPr lvl="1" algn="thaiDist"/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	   (</a:t>
            </a:r>
            <a:r>
              <a:rPr lang="en-US" sz="3500" b="1" dirty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) การจัดการขยะมูลฝอย การรักษาความสะอาดในท้องถิ่น</a:t>
            </a:r>
          </a:p>
          <a:p>
            <a:pPr lvl="1" algn="thaiDist"/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	   (</a:t>
            </a:r>
            <a:r>
              <a:rPr lang="en-US" sz="3500" b="1" dirty="0">
                <a:latin typeface="TH SarabunIT๙" pitchFamily="34" charset="-34"/>
                <a:cs typeface="TH SarabunIT๙" pitchFamily="34" charset="-34"/>
              </a:rPr>
              <a:t>5</a:t>
            </a: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en-US" sz="35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การส่งเสริมพัฒนาคุณภาพชีวิต เช่น การจัดสิ่งอำนวยความสะดวกขั้นพื้นฐานการส่งเสริมและพัฒนาคุณภาพชีวิตผู้สูงอายุ สนับสนุนให้ผู้สูงอายุได้รับบริการขั้นพื้นฐาน ด้านสังคม สาธารณสุข และคุณภาพชีวิต การส่งเสริมการฝึกอาชีพให้กับผู้ด้อยโอกาส เด็กกำพร้า ผู้สูงอายุหรือผู้พิการ</a:t>
            </a:r>
          </a:p>
          <a:p>
            <a:pPr lvl="1" algn="thaiDist"/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	   (</a:t>
            </a:r>
            <a:r>
              <a:rPr lang="en-US" sz="3500" b="1" dirty="0">
                <a:latin typeface="TH SarabunIT๙" pitchFamily="34" charset="-34"/>
                <a:cs typeface="TH SarabunIT๙" pitchFamily="34" charset="-34"/>
              </a:rPr>
              <a:t>6</a:t>
            </a: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) ด้านการศึกษา เช่น การปรับปรุงอาคารสถานศึกษา สนามเด็กเล่น สร้างปัญญาการเรียนรู้ของเด็ก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75656" y="188640"/>
            <a:ext cx="64807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188640"/>
            <a:ext cx="828092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หลักเกณฑ์และแนวทางการใช้จ่ายเงินสะสมใหม่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692408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-1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 </a:t>
            </a:r>
          </a:p>
          <a:p>
            <a:pPr lvl="1" algn="thaiDist"/>
            <a:endParaRPr lang="th-TH" sz="3600" b="1" dirty="0">
              <a:latin typeface="TH SarabunIT๙" pitchFamily="34" charset="-34"/>
              <a:cs typeface="TH SarabunIT๙" pitchFamily="34" charset="-34"/>
            </a:endParaRPr>
          </a:p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  (</a:t>
            </a:r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7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) ด้านการสนับสนุนการดำเนินงานตามหลักปรัชญาเศรษฐกิจพอเพียง เช่น โครงการศูนย์การเรียนรู้เพื่อชุมชน เศรษฐกิจพอเพียงตามรอยพ่อ ก่อสร้าง/ปรับปรุงอาคารร้านค้าชุมชน ตลาดชุมชน</a:t>
            </a:r>
          </a:p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   (</a:t>
            </a:r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8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) ด้านสนับสนุนการท่องเที่ยวในเขตองค์กรปกครองส่วนท้องถิ่น เช่น ก่อสร้างห้องสุขา ก่อสร้างถนนไปแหล่งท่องเที่ยว</a:t>
            </a:r>
          </a:p>
          <a:p>
            <a:pPr lvl="1"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   (</a:t>
            </a:r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9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) การจัดให้มีการบำรุงสนามกีฬาหรือสถานที่พักผ่อนหย่อนใจ</a:t>
            </a:r>
          </a:p>
          <a:p>
            <a:pPr lvl="1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188640"/>
            <a:ext cx="8424936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หลักเกณฑ์และแนวทางการใช้จ่ายเงินสะสมใหม่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39325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51520" y="1124744"/>
            <a:ext cx="866546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(10) ด้านโครงการก่อสร้างหรือซ่อมแซมโครงสร้างพื้นฐานทางเศรษฐกิจที่องค์กรปกครองส่วนท้องถิ่นได้รับการถ่ายโอนจากส่วนราชการ เช่น ถนน สะพาน อ่างเก็บน้ำขนาดเล็ก สถานีสูบน้ำด้วยไฟฟ้า</a:t>
            </a:r>
          </a:p>
          <a:p>
            <a:pPr lvl="1"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lang="th-TH" sz="3600" b="1" u="sng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อนึ่ง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การใช้จ่ายเงินสะสมเพื่อดำเนินโครงการด้านโครงสร้างพื้นฐาน การกีฬา หรือการจัดหาวัสดุ อุปกรณ์เพื่อการศึกษา หรือการพัฒนาคุณภาพชีวิต ขอให้องค์กรปกครองส่วนท้องถิ่นได้ให้ความสำคัญกับการใช้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ยางพารา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เป็นส่วนประกอบตามนโยบายของรัฐบาลด้วย</a:t>
            </a:r>
            <a:r>
              <a:rPr lang="en-US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</a:t>
            </a:r>
            <a:endParaRPr lang="th-TH" sz="36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267744" y="260648"/>
            <a:ext cx="29523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188640"/>
            <a:ext cx="8424936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หลักเกณฑ์และแนวทางการใช้จ่ายเงินสะสมใหม่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140936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827584" y="332656"/>
            <a:ext cx="7416824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4. ผลการใช้จ่ายเงินสะสม</a:t>
            </a:r>
            <a:endParaRPr lang="th-TH" sz="4400" dirty="0">
              <a:solidFill>
                <a:schemeClr val="tx1"/>
              </a:solidFill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11560" y="155679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เมื่อผู้มีอำนาจอนุมัติให้ใช้จ่ายเงินสะสมแล้วให้องค์กรปกครองส่วนท้องถิ่นรายงานผลการใช้จ่ายเงินสะสมให้จังหวัดทราบและให้จังหวัดรายงานผลทางระบบ </a:t>
            </a:r>
            <a:r>
              <a:rPr lang="en-US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e-Plan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32603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792088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โครงการด้านการพัฒนาคุณภาพชีวิตของประชาชน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24936" cy="4436099"/>
          </a:xfrm>
        </p:spPr>
        <p:txBody>
          <a:bodyPr>
            <a:normAutofit/>
          </a:bodyPr>
          <a:lstStyle/>
          <a:p>
            <a:pPr algn="thaiDist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โครงการพัฒนาการศึกษาท้องถิ่น หรือโครงการพัฒนาคุณภาพชีวิตของผู้สูงอายุ ผู้พิการ ผู้ด้อยโอกาส เด็กกำพร้าหรือผู้เจ็บป่วยเรื้อรัง</a:t>
            </a:r>
          </a:p>
          <a:p>
            <a:pPr algn="thaiDist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 ต้องไม่มีลักษณะ</a:t>
            </a:r>
            <a:r>
              <a:rPr lang="th-TH" sz="40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เป็นการท่องเที่ยว  ศึกษาดูงาน                หรือแจกวัสดุสิ่งของ</a:t>
            </a:r>
          </a:p>
        </p:txBody>
      </p:sp>
    </p:spTree>
    <p:extLst>
      <p:ext uri="{BB962C8B-B14F-4D97-AF65-F5344CB8AC3E}">
        <p14:creationId xmlns:p14="http://schemas.microsoft.com/office/powerpoint/2010/main" val="224514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46CEB-DF55-4B8F-8819-6688949B9DDB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24744"/>
            <a:ext cx="8627362" cy="5400600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0"/>
              </a:spcBef>
            </a:pPr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ข้อ 87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ทุกวันสิ้นปีงบประมาณ เมื่อองค์กรปกครองส่วนท้องถิ่น ได้ปิดบัญชีรายรับรายจ่ายแล้ว ให้กันยอดเงินสะสมประจำปีไว้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ร้อยละสิบห้าของทุกปี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เพื่อเป็นทุนสำรองเงินสะสม      </a:t>
            </a:r>
          </a:p>
          <a:p>
            <a:pPr marL="0" indent="0" algn="thaiDist">
              <a:spcBef>
                <a:spcPts val="0"/>
              </a:spcBef>
            </a:pP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   องค์กรปกครองส่วนท้องถิ่นอาจใช้จ่ายเงินทุนสำรองเงินสะสมได้ กรณีดังต่อไปนี้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(1) กรณีที่ยอดเงินสะสมคงเหลือ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ไม่ถึงร้อยละสิบห้า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ของเงินสะสม ณ วันที่ 1 ตุลาคม ของปีงบประมาณนั้น ให้ขอความเห็นชอบจากสภาท้องถิ่น และขออนุมัติผู้ว่าราชการจังหวัด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</a:t>
            </a:r>
            <a:endParaRPr lang="th-TH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16632"/>
            <a:ext cx="8459136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ข้อ </a:t>
            </a:r>
            <a:r>
              <a:rPr lang="en-US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87</a:t>
            </a: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ทุนสำรองเงินสะสม</a:t>
            </a:r>
            <a:endParaRPr lang="th-TH" sz="4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765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95536" y="1412776"/>
            <a:ext cx="83876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buClr>
                <a:srgbClr val="F0A22E"/>
              </a:buClr>
              <a:buSzPct val="70000"/>
            </a:pPr>
            <a:r>
              <a:rPr lang="th-TH" sz="3600" b="1" dirty="0">
                <a:solidFill>
                  <a:srgbClr val="4E3B30"/>
                </a:solidFill>
                <a:latin typeface="TH SarabunIT๙" pitchFamily="34" charset="-34"/>
                <a:cs typeface="TH SarabunIT๙" pitchFamily="34" charset="-34"/>
              </a:rPr>
              <a:t>   (2) กรณีที่ปีใด องค์กรปกครองส่วนท้องถิ่นมียอดเงินทุนสำรองเงินสะสม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เกินร้อยละสิบห้า </a:t>
            </a:r>
            <a:r>
              <a:rPr lang="th-TH" sz="3600" b="1" dirty="0">
                <a:solidFill>
                  <a:srgbClr val="4E3B30"/>
                </a:solidFill>
                <a:latin typeface="TH SarabunIT๙" pitchFamily="34" charset="-34"/>
                <a:cs typeface="TH SarabunIT๙" pitchFamily="34" charset="-34"/>
              </a:rPr>
              <a:t>ของงบประมาณรายจ่ายประจำปีนั้น 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หากมีความจำเป็น</a:t>
            </a:r>
            <a:r>
              <a:rPr lang="th-TH" sz="3600" b="1" dirty="0">
                <a:solidFill>
                  <a:srgbClr val="4E3B30"/>
                </a:solidFill>
                <a:latin typeface="TH SarabunIT๙" pitchFamily="34" charset="-34"/>
                <a:cs typeface="TH SarabunIT๙" pitchFamily="34" charset="-34"/>
              </a:rPr>
              <a:t>องค์กรปกครองส่วนท้องถิ่นอาจนำเงินทุนสำรอง เงินสะสมเฉพาะในส่วนที่เกินไปใช้จ่ายได้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ภายใต้เงื่อนไขข้อ 89 (1) โดยได้รับอนุมัติจากสภาท้องถิ่น</a:t>
            </a:r>
            <a:endParaRPr lang="th-TH" sz="36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buClr>
                <a:srgbClr val="F0A22E"/>
              </a:buClr>
              <a:buSzPct val="70000"/>
              <a:buFont typeface="Wingdings 2"/>
              <a:buChar char=""/>
            </a:pPr>
            <a:endParaRPr lang="th-TH" sz="36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260648"/>
            <a:ext cx="8387698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ข้อ </a:t>
            </a:r>
            <a:r>
              <a:rPr lang="en-US" sz="4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87</a:t>
            </a:r>
            <a:r>
              <a:rPr lang="th-TH" sz="4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ทุนสำรองเงินสะสม (ต่อ)</a:t>
            </a:r>
            <a:endParaRPr lang="th-TH" sz="4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234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46CEB-DF55-4B8F-8819-6688949B9DDB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116632"/>
            <a:ext cx="8568952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4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หลักคิด เรื่องเงินสะสม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7504" y="1268760"/>
            <a:ext cx="8928992" cy="5508861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spcBef>
                <a:spcPts val="0"/>
              </a:spcBef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1. ต้องจำเป็นเร่งด่วนถึงจ่ายเงินสะสมได้ ใช่หรือไม่</a:t>
            </a:r>
          </a:p>
          <a:p>
            <a:pPr marL="0" indent="0" algn="thaiDist">
              <a:spcBef>
                <a:spcPts val="0"/>
              </a:spcBef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spc="-12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2. ถ้าระเบียบหรือหนังสือซักซ้อมใหม่ขัดกับระเบียบหรือหนังสือซักซ้อมฉบับเก่า โดยไม่มีการยกเลิกฉบับเก่า ท้องถิ่นจะถือปฏิบัติตามระเบียบหรือหนังสือซักซ้อมฉบับไหน</a:t>
            </a:r>
          </a:p>
          <a:p>
            <a:pPr marL="0" indent="0" algn="thaiDist">
              <a:spcBef>
                <a:spcPts val="0"/>
              </a:spcBef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3. เมื่อสภาท้องถิ่นอนุมัติจ่ายเงินสะสมแล้ว สามารถจัดซื้อจัดจ้างได้ทันทีหรือต้องมีการรับรองรายงานการประชุมก่อนถึงดำเนินการได้ หรือไม่ อย่างไร</a:t>
            </a:r>
          </a:p>
          <a:p>
            <a:pPr marL="0" indent="0" algn="thaiDist">
              <a:spcBef>
                <a:spcPts val="0"/>
              </a:spcBef>
              <a:buClr>
                <a:srgbClr val="F0A22E"/>
              </a:buClr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4. เมื่อสภาท้องถิ่นอนุมัติจ่ายเงินสะสมแล้ว สามารถจัดซื้อจัดจ้างได้ทันทีหรือต้องรอรายงานการประชุมจากฝ่ายเลขานุการก่อนถึงจะจัดซื้อจัดจ้างได้หรือไม่</a:t>
            </a:r>
          </a:p>
          <a:p>
            <a:pPr marL="0" indent="0" algn="thaiDist">
              <a:spcBef>
                <a:spcPts val="0"/>
              </a:spcBef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5. เมื่อสภาท้องถิ่นอนุมัติจ่ายเงินสะสมแล้ว ต้องเสนอรายงานการประชุมพร้อมรายละเอียดให้ผู้กำกับดูแลหรือไม่ อย่างไร</a:t>
            </a:r>
          </a:p>
          <a:p>
            <a:pPr marL="0" indent="0" algn="thaiDist">
              <a:spcBef>
                <a:spcPts val="0"/>
              </a:spcBef>
              <a:buFont typeface="Wingdings 2"/>
              <a:buNone/>
            </a:pPr>
            <a:r>
              <a:rPr lang="th-TH" b="1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6. </a:t>
            </a:r>
            <a:r>
              <a:rPr lang="th-TH" b="1" spc="-8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เมื่อสภาท้องถิ่นอนุมัติจ่ายเงินสะสมแล้ว ไม่ชอบกฎหมายจะต้องแก้ไขอย่างไร</a:t>
            </a:r>
            <a:endParaRPr lang="th-TH" b="1" spc="-80" dirty="0">
              <a:solidFill>
                <a:srgbClr val="000099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034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F00DC-165B-4494-ADD2-64279C4C003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81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772816"/>
            <a:ext cx="8532440" cy="4290244"/>
          </a:xfrm>
        </p:spPr>
        <p:txBody>
          <a:bodyPr>
            <a:normAutofit/>
          </a:bodyPr>
          <a:lstStyle/>
          <a:p>
            <a:pPr algn="thaiDist" eaLnBrk="1" hangingPunct="1"/>
            <a:r>
              <a:rPr lang="th-TH" sz="4400" b="1" u="sng" dirty="0">
                <a:latin typeface="TH SarabunIT๙" pitchFamily="34" charset="-34"/>
                <a:cs typeface="TH SarabunIT๙" pitchFamily="34" charset="-34"/>
              </a:rPr>
              <a:t>หลักกฎหมาย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 คือ  </a:t>
            </a:r>
            <a:r>
              <a:rPr lang="th-TH" sz="4400" b="1" dirty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เงิน </a:t>
            </a:r>
            <a:r>
              <a:rPr lang="en-US" sz="4400" b="1" dirty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15 %</a:t>
            </a:r>
            <a:r>
              <a:rPr lang="th-TH" sz="4400" b="1" dirty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 ของเงินสะสม</a:t>
            </a:r>
            <a:r>
              <a:rPr lang="th-TH" sz="4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ที่เหลือจากการหลังปิดบัญชี ณ วันสิ้นปีงบประมาณ โดย</a:t>
            </a:r>
            <a:r>
              <a:rPr lang="th-TH" sz="4400" b="1" dirty="0">
                <a:solidFill>
                  <a:schemeClr val="accent2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รายรับตามงบประมาณ – รายจ่ายตามงบประมาณ</a:t>
            </a:r>
          </a:p>
          <a:p>
            <a:pPr algn="thaiDist" eaLnBrk="1" hangingPunct="1"/>
            <a:endParaRPr lang="th-TH" sz="4400" b="1" dirty="0">
              <a:solidFill>
                <a:srgbClr val="000099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 eaLnBrk="1" hangingPunct="1"/>
            <a:endParaRPr lang="th-TH" sz="4400" b="1" dirty="0">
              <a:solidFill>
                <a:schemeClr val="accent2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260648"/>
            <a:ext cx="860372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8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ทุนสำรองเงินสะสม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5456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มุมมน 2"/>
          <p:cNvSpPr/>
          <p:nvPr/>
        </p:nvSpPr>
        <p:spPr>
          <a:xfrm>
            <a:off x="1619672" y="620688"/>
            <a:ext cx="561662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7933" y="260648"/>
            <a:ext cx="860372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8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ทุนสำรองเงินสะสม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7933" y="1412776"/>
            <a:ext cx="8254851" cy="528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th-TH" sz="4000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เงินสะสม</a:t>
            </a:r>
          </a:p>
          <a:p>
            <a:pPr>
              <a:lnSpc>
                <a:spcPct val="80000"/>
              </a:lnSpc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ทุกสิ้นปีงบประมาณเมื่อปิดบัญชีรายรับและรายจ่ายแล้ว 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ผลต่างให้กันยอดเงินสะสมประจำปี ร้อยละ </a:t>
            </a:r>
            <a:r>
              <a:rPr lang="en-US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15 % </a:t>
            </a:r>
            <a:endParaRPr lang="th-TH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เป็นทุนสำรองเงินสะสม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    รายรับ – รายจ่าย </a:t>
            </a:r>
            <a:r>
              <a:rPr lang="en-US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= </a:t>
            </a: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เงินสะสมประจำปี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                เงินสะสม (85</a:t>
            </a:r>
            <a:r>
              <a:rPr lang="en-US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)     ทุนสำรองเงินสะสม (15%)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                           +                                  +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                      เงินสะสมยกมา          ทุนสำรองเงินสะสมยกมา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661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41AF6-9E25-4181-AE27-40878E11DEC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01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552537" cy="4591174"/>
          </a:xfrm>
        </p:spPr>
        <p:txBody>
          <a:bodyPr/>
          <a:lstStyle/>
          <a:p>
            <a:pPr algn="thaiDi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b="1" dirty="0">
                <a:solidFill>
                  <a:srgbClr val="C00000"/>
                </a:solidFill>
                <a:latin typeface="TH SarabunIT๙" pitchFamily="34" charset="-34"/>
                <a:cs typeface="TH SarabunIT๙" pitchFamily="34" charset="-34"/>
              </a:rPr>
              <a:t>กรณี </a:t>
            </a:r>
            <a:r>
              <a:rPr lang="th-TH" sz="4000" b="1" dirty="0" err="1">
                <a:solidFill>
                  <a:srgbClr val="C00000"/>
                </a:solidFill>
                <a:latin typeface="TH SarabunIT๙" pitchFamily="34" charset="-34"/>
                <a:cs typeface="TH SarabunIT๙" pitchFamily="34" charset="-34"/>
              </a:rPr>
              <a:t>อปท.</a:t>
            </a:r>
            <a:r>
              <a:rPr lang="th-TH" sz="4000" b="1" dirty="0">
                <a:solidFill>
                  <a:srgbClr val="C00000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b="1" u="sng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มียอดเงินทุนสำรองสะสมเกินร้อยละสิบห้าของงบประมาณรายจ่ายประจำปีนั้น</a:t>
            </a: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  หากมีความจำเป็นองค์กรปกครองส่วนท้องถิ่นอาจนำยอดเงินส่วนที่เกินไปใช้จ่ายได้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h-TH" sz="40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b="1" dirty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โดยได้รับอนุมัติจากสภาท้องถิ่น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ภายเงื่อนไข ข้อ </a:t>
            </a:r>
            <a:r>
              <a:rPr lang="en-US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89 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en-US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1883" y="188640"/>
            <a:ext cx="8497514" cy="8572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800" b="1" u="sng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ข้อยกเว้นทุนสำรองสะสม ข้อ </a:t>
            </a:r>
            <a:r>
              <a:rPr lang="en-US" sz="4800" b="1" u="sng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87 </a:t>
            </a:r>
            <a:r>
              <a:rPr lang="th-TH" sz="4800" b="1" u="sng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วรรคท้าย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936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26240" y="174200"/>
            <a:ext cx="8595869" cy="8572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800" b="1" u="sng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กรณีตัวอย่างการกันเงินทุนสำรองสะสม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6104" y="1196752"/>
            <a:ext cx="859315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       </a:t>
            </a:r>
            <a:r>
              <a:rPr lang="th-TH" sz="3400" b="1" spc="-120" dirty="0">
                <a:latin typeface="TH SarabunIT๙" pitchFamily="34" charset="-34"/>
                <a:cs typeface="TH SarabunIT๙" pitchFamily="34" charset="-34"/>
              </a:rPr>
              <a:t>กรณีตัวอย่างการ การกันเงินทุนสำรองเงินสะสม และการนำเอาเงินทุนสำรองเงินสะสมร้อยละ 15 ส่วนที่เกินมาใช้โดยเป็นอำนาจอนุมัติของสภาท้องถิ่นซึ่งไม่ต้องขออนุมัติผู้ว่าราชการจังหวัด</a:t>
            </a:r>
          </a:p>
          <a:p>
            <a:pPr algn="thaiDist"/>
            <a:r>
              <a:rPr lang="th-TH" sz="3400" b="1" spc="-120" dirty="0">
                <a:latin typeface="TH SarabunIT๙" pitchFamily="34" charset="-34"/>
                <a:cs typeface="TH SarabunIT๙" pitchFamily="34" charset="-34"/>
              </a:rPr>
              <a:t>       1. งบประมาณรายจ่ายประจำปี 2562  ตั้งไว้จำนวน 39,000,000 บาท </a:t>
            </a:r>
          </a:p>
          <a:p>
            <a:pPr algn="thaiDist"/>
            <a:r>
              <a:rPr lang="th-TH" sz="3400" b="1" spc="-120" dirty="0">
                <a:latin typeface="TH SarabunIT๙" pitchFamily="34" charset="-34"/>
                <a:cs typeface="TH SarabunIT๙" pitchFamily="34" charset="-34"/>
              </a:rPr>
              <a:t>        2. จำนวนเงินร้อยละ  15 ของงบประมาณรายจ่ายประจำปี 2562 คือ 5,850,000 บาท </a:t>
            </a:r>
          </a:p>
          <a:p>
            <a:pPr algn="thaiDist"/>
            <a:r>
              <a:rPr lang="th-TH" sz="3400" b="1" spc="-120" dirty="0">
                <a:latin typeface="TH SarabunIT๙" pitchFamily="34" charset="-34"/>
                <a:cs typeface="TH SarabunIT๙" pitchFamily="34" charset="-34"/>
              </a:rPr>
              <a:t>        3. ถ้ายอดเงินทุนสำรองเงินสะสม ณ วันที่ 30 กันยายน 2561    จำนวน 9,751,813.50 บาท</a:t>
            </a:r>
          </a:p>
          <a:p>
            <a:pPr algn="thaiDist"/>
            <a:r>
              <a:rPr lang="th-TH" sz="3400" b="1" spc="-120" dirty="0">
                <a:latin typeface="TH SarabunIT๙" pitchFamily="34" charset="-34"/>
                <a:cs typeface="TH SarabunIT๙" pitchFamily="34" charset="-34"/>
              </a:rPr>
              <a:t>        4. หัก</a:t>
            </a:r>
            <a:r>
              <a:rPr lang="th-TH" sz="3400" b="1" spc="-12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ร้อยละ  15 ของรายจ่าย</a:t>
            </a:r>
            <a:r>
              <a:rPr lang="th-TH" sz="3400" b="1" spc="-1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ประจำปี 2562  จำนวน 5,850,000 บาท </a:t>
            </a:r>
          </a:p>
        </p:txBody>
      </p:sp>
    </p:spTree>
    <p:extLst>
      <p:ext uri="{BB962C8B-B14F-4D97-AF65-F5344CB8AC3E}">
        <p14:creationId xmlns:p14="http://schemas.microsoft.com/office/powerpoint/2010/main" val="315149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26240" y="1412776"/>
            <a:ext cx="84493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/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5. ยอดเงินที่เกินกว่าร้อยละ 15 ของงบประมาณรายจ่ายประจำปี 2562 จำนวน 3,901,813.50 บาท</a:t>
            </a:r>
          </a:p>
          <a:p>
            <a:pPr lvl="0" algn="thaiDist"/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ดังนั้น ท้องถิ่นสามารถนำเงินส่วนที่เกิน 3,901,813.50 บาท โดยต้องได้รับความเห็นชอบจากสภาฯ เท่านั้น แต่ไม่ต้องขออนุมัติผู้ว่าราชการจังหวัด ภายใต้ข้อ 87 (๒)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6240" y="174200"/>
            <a:ext cx="8595869" cy="8572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4800" b="1" u="sng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กรณีตัวอย่างการกันเงินทุนสำรองสะสม </a:t>
            </a:r>
            <a:r>
              <a:rPr lang="th-TH" sz="4800" b="1" dirty="0">
                <a:solidFill>
                  <a:schemeClr val="tx1">
                    <a:lumMod val="9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(ต่อ)</a:t>
            </a:r>
            <a:endParaRPr kumimoji="0" lang="th-TH" sz="48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239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10A3C-7971-4BE3-9321-D0C0BCFC3532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211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0008" y="1268760"/>
            <a:ext cx="8417750" cy="5248880"/>
          </a:xfrm>
        </p:spPr>
        <p:txBody>
          <a:bodyPr>
            <a:noAutofit/>
          </a:bodyPr>
          <a:lstStyle/>
          <a:p>
            <a:pPr eaLnBrk="1" hangingPunct="1"/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กรณีไม่สามารถจัดเก็บรายได้ แต่มีข้อบัญญัติ หรืองบประมาณรายจ่ายประจำปีอนุญาตให้จ่ายได้แล้ว</a:t>
            </a:r>
          </a:p>
          <a:p>
            <a:pPr eaLnBrk="1" hangingPunct="1">
              <a:buFontTx/>
              <a:buNone/>
            </a:pPr>
            <a:r>
              <a:rPr lang="th-TH" sz="3400" b="1" u="sng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เบิกจ่ายได้ในหมวด  ดังนี้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เงินเดือน และค่าจ้าง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ค่าตอบแทน ใช้สอย และวัสดุ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หมวดสาธารณูปโภค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ได้รับแจ้งจัดสรรเงินอุดหนุนที่รัฐบาลระบุวัตถุประสงค์แต่ยังไม่ได้รับเงินให้ยืมเงินสะสมทดรองจ่ายได้ และบันทึกบัญชีส่งใช้เงินยืม </a:t>
            </a:r>
            <a:r>
              <a:rPr lang="th-TH" sz="3400" b="1" u="sng" dirty="0">
                <a:latin typeface="TH SarabunIT๙" pitchFamily="34" charset="-34"/>
                <a:cs typeface="TH SarabunIT๙" pitchFamily="34" charset="-34"/>
              </a:rPr>
              <a:t>ยกเว้นงบลงทุน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8596" y="188640"/>
            <a:ext cx="8497514" cy="8572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th-TH" sz="5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การนำเงินสะสมทดรองจ่ายและการยืมเงินสะสม</a:t>
            </a:r>
            <a:endParaRPr kumimoji="0" lang="th-TH" sz="5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2109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251520" y="1844824"/>
            <a:ext cx="8740080" cy="531542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th-TH" sz="3600" b="1" kern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en-US" sz="3600" b="1" kern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3600" b="1" kern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สามารถเบิกจ่ายได้ทุกหมวด ทุกรายการ โดยเบิกจ่ายล่วงล้ำเงินสะสมได้ และบันทึกบัญชีเป็นค่าใช้จ่ายปกติ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th-TH" sz="3600" b="1" kern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	- กรณีที่เป็นรายจ่ายที่จ่ายจากเงินอุดหนุนที่รัฐบาลระบุวัตถุประสงค์ ได้รับแจ้งยอดจัดสรรแล้ว ยังไม่ได้รับโอนเงิน ให้ยืมเงินสะสมทดรองจ่ายไปก่อน(ยกเว้นงบลงทุน)</a:t>
            </a:r>
            <a:endParaRPr lang="th-TH" sz="3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95536" y="260648"/>
            <a:ext cx="8424936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thaiDist">
              <a:defRPr/>
            </a:pPr>
            <a:r>
              <a:rPr lang="th-TH" sz="3600" b="1" kern="0" dirty="0">
                <a:latin typeface="TH SarabunIT๙" pitchFamily="34" charset="-34"/>
                <a:cs typeface="TH SarabunIT๙" pitchFamily="34" charset="-34"/>
              </a:rPr>
              <a:t>ข้อ </a:t>
            </a:r>
            <a:r>
              <a:rPr lang="en-US" sz="3600" b="1" kern="0" dirty="0">
                <a:latin typeface="TH SarabunIT๙" pitchFamily="34" charset="-34"/>
                <a:cs typeface="TH SarabunIT๙" pitchFamily="34" charset="-34"/>
              </a:rPr>
              <a:t>88 </a:t>
            </a:r>
            <a:r>
              <a:rPr lang="th-TH" sz="3600" b="1" kern="0" dirty="0">
                <a:latin typeface="TH SarabunIT๙" pitchFamily="34" charset="-34"/>
                <a:cs typeface="TH SarabunIT๙" pitchFamily="34" charset="-34"/>
              </a:rPr>
              <a:t>งบประมาณประจำปีมีผลบังคับใช้แล้ว ในระยะ </a:t>
            </a:r>
            <a:r>
              <a:rPr lang="en-US" sz="3600" b="1" kern="0" dirty="0"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3600" b="1" kern="0" dirty="0">
                <a:latin typeface="TH SarabunIT๙" pitchFamily="34" charset="-34"/>
                <a:cs typeface="TH SarabunIT๙" pitchFamily="34" charset="-34"/>
              </a:rPr>
              <a:t> เดือนแรกรายได้ยังไม่ได้เข้ามาหรือมีไม่เพียงพอ</a:t>
            </a:r>
          </a:p>
        </p:txBody>
      </p:sp>
    </p:spTree>
    <p:extLst>
      <p:ext uri="{BB962C8B-B14F-4D97-AF65-F5344CB8AC3E}">
        <p14:creationId xmlns:p14="http://schemas.microsoft.com/office/powerpoint/2010/main" val="766024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33518" y="1196752"/>
            <a:ext cx="8820980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thaiDi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    - กรณี </a:t>
            </a:r>
            <a:r>
              <a:rPr kumimoji="0" lang="th-TH" sz="3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.มีกิจการพาณิชย์ หากมีความจำเป็นกิจการพาณิชย์ อาจขอ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ยืมเงินสะสม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ไปทดรองจ่ายเพื่อบริหารกิจการก่อนได้ โดยขอความ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เห็นชอบจากสภาท้องถิ่น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และ ส่งใช้เงินยืมสะสมเมื่อสิ้นปีงบประมาณ </a:t>
            </a:r>
          </a:p>
          <a:p>
            <a:pPr marL="0" marR="0" lvl="0" indent="0" algn="thaiDi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- กรณี </a:t>
            </a:r>
            <a:r>
              <a:rPr kumimoji="0" lang="th-TH" sz="3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.มีผู้รับบำนาญที่ย้ายภูมิลำเนาและประสงค์จะโอนการรับเงินบำนาญไปรับใน </a:t>
            </a:r>
            <a:r>
              <a:rPr kumimoji="0" lang="th-TH" sz="3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.ประเภทเดียวกันในท้องที่ที่ย้ายไปอยู่ใหม่ อาจ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ยืมเงินสะสม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ทดรองจ่ายให้กับผู้รับบำนาญได้ โดยอำนาจของ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ผู้บริหารท้องถิ่น</a:t>
            </a:r>
            <a:r>
              <a:rPr kumimoji="0" lang="th-TH" sz="3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และเมื่อได้รับเงินคืนให้บันทึกส่งใช้เงินยืมสะสม</a:t>
            </a:r>
          </a:p>
          <a:p>
            <a:pPr marL="0" marR="0" lvl="0" indent="0" algn="thaiDi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11560" y="260649"/>
            <a:ext cx="806489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th-TH" sz="3600" b="1" kern="0" dirty="0">
                <a:latin typeface="TH SarabunIT๙" pitchFamily="34" charset="-34"/>
                <a:cs typeface="TH SarabunIT๙" pitchFamily="34" charset="-34"/>
              </a:rPr>
              <a:t>ข้อ </a:t>
            </a:r>
            <a:r>
              <a:rPr lang="en-US" sz="3600" b="1" kern="0" dirty="0">
                <a:latin typeface="TH SarabunIT๙" pitchFamily="34" charset="-34"/>
                <a:cs typeface="TH SarabunIT๙" pitchFamily="34" charset="-34"/>
              </a:rPr>
              <a:t>88 </a:t>
            </a:r>
            <a:r>
              <a:rPr lang="th-TH" sz="3600" b="1" kern="0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984030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800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thaiDist"/>
            <a:r>
              <a:rPr lang="th-TH" sz="3300" b="1" spc="-7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H SarabunIT๙" pitchFamily="34" charset="-34"/>
                <a:cs typeface="TH SarabunIT๙" pitchFamily="34" charset="-34"/>
              </a:rPr>
              <a:t>ข้อ 90 กรณีที่งบประมาณรายจ่ายประกาศใช้บังคับแล้วมีงบประมาณไม่เพียงพอที่จะจ่าย หรือไม่ได้ตั้งงบประมาณเพื่อการนั้นไว้ ให้องค์กรปกครองส่วนท้องถิ่นจ่ายขาดเงินสะสมได้ โดยได้รับอนุมัติจากผู้บริหารท้องถิ่นในกรณีดังต่อไปนี้</a:t>
            </a:r>
            <a:endParaRPr lang="th-TH" sz="3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2204864"/>
            <a:ext cx="8830816" cy="4221088"/>
          </a:xfrm>
        </p:spPr>
        <p:txBody>
          <a:bodyPr>
            <a:normAutofit fontScale="47500" lnSpcReduction="20000"/>
          </a:bodyPr>
          <a:lstStyle/>
          <a:p>
            <a:pPr algn="thaiDist"/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รับโอน เลื่อนระดับ เลื่อนขั้นเงินเดือน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พนักงานส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วนท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</a:t>
            </a:r>
          </a:p>
          <a:p>
            <a:pPr algn="thaiDist"/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เบิกเงิน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บริหารท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ช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วยผู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บริหารท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สมาชิก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เลขานุการ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บริหารท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เลขานุการ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   ที่ปรึกษา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บริหาร       ทองถิ่น 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พนักงานส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วนท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 ซึ่งมีสิทธิไดรับเงินตาม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กฎหมายว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าด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วย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การจัดตั้ง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องค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กร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ปกครองส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วนท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องถิ่นนั้น ตลอดจน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ลูกจ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าง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ซึ่งมีสิทธิไดรับเงินอื่นตามกฎหมาย ระเบียบ 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คําสั่ง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หรือหนังสือสั่งการกระทรวงมหาดไทย ใน 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ระหว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างป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งบประมาณ </a:t>
            </a:r>
          </a:p>
          <a:p>
            <a:pPr algn="thaiDist"/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ค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าใช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จา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ยตาม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(๑) และหรือ (๒) 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ถือ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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นรายจ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</a:t>
            </a:r>
            <a:r>
              <a:rPr lang="th-TH" sz="7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ายในป</a:t>
            </a: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งบประมาณนั้น”</a:t>
            </a:r>
            <a:endParaRPr lang="th-TH" sz="7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1344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496944" cy="2808312"/>
          </a:xfrm>
        </p:spPr>
        <p:txBody>
          <a:bodyPr>
            <a:normAutofit/>
          </a:bodyPr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กรณี นายก จ่ายเงินสะสมซื้อรถผลิตน้ำดื่มเพื่อช่วยเหลือประชาชนที่ประสบปัญหาภัยแล้ว (ผวจ.ประกาศเป็นภัยพิบัติ) โดยไม่ผ่านสภาท้องถิ่นได้หรือไม่ อย่างไร  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40960" cy="214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34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51520" y="188640"/>
            <a:ext cx="8568952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ระเบียบกระทรวงมหาดไทยว่าด้วยการรับเงิน การเบิกจ่ายเงิน การฝากเงิน การเก็บรักษาเงิน และการตรวจเงินขององค์กรปกครองส่วนท้องถิ่น  พ.ศ.</a:t>
            </a: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2547</a:t>
            </a:r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และที่แก้ไขเพิ่มเติมถึง (ฉบับที่ 4) พ.ศ.2561</a:t>
            </a:r>
            <a:endParaRPr lang="th-T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23528" y="2060848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/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 ๘๙ องค์กรปกครองส่วนท้องถิ่นอาจใช้จ่ายเงินสะสมได้ โดยได้รับอนุมัติจากสภาท้องถิ่นภายใต้เงื่อนไข ดังต่อไปนี้</a:t>
            </a:r>
          </a:p>
          <a:p>
            <a:pPr algn="thaiDist"/>
            <a:r>
              <a:rPr lang="th-TH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   (</a:t>
            </a:r>
            <a:r>
              <a:rPr lang="en-US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) </a:t>
            </a:r>
            <a:r>
              <a:rPr lang="th-TH" sz="3400" b="1" spc="-50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ให้กระทำได้เฉพาะกิจการซึ่งอยู่ในอำนาจหน้าที่ขององค์กรปกครองส่วนท้องถิ่นซึ่งเกี่ยวกับ</a:t>
            </a:r>
            <a:r>
              <a:rPr lang="th-TH" sz="3400" b="1" u="sng" spc="-5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ด้านการบริการชุมชนและสังคม หรือกิจการที่เป็นการเพิ่มพูนรายได้ขององค์กรปกครองส่วนท้องถิ่น หรือกิจการที่จัดทำเพื่อบำบัดความเดือดร้อนของประชาชน </a:t>
            </a:r>
            <a:r>
              <a:rPr lang="th-TH" sz="3400" b="1" spc="-50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ทั้งนี้ ต้องเป็นไปตามแผนพัฒนาขององค์กรปกครองส่วนท้องถิ่น หรือตามที่กฎหมายกำหนด</a:t>
            </a:r>
          </a:p>
          <a:p>
            <a:pPr algn="thaiDist"/>
            <a:r>
              <a:rPr lang="th-TH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    (</a:t>
            </a:r>
            <a:r>
              <a:rPr lang="en-US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3400" b="1" dirty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) ได้ส่งเงินสมทบกองทุนส่งเสริมกิจการขององค์กรปกครองส่วนท้องถิ่นแต่ละประเภทตามระเบียบแล้ว</a:t>
            </a:r>
            <a:endParaRPr lang="th-TH" sz="3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122815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04899" y="288637"/>
            <a:ext cx="7514035" cy="828964"/>
          </a:xfrm>
        </p:spPr>
        <p:txBody>
          <a:bodyPr>
            <a:noAutofit/>
          </a:bodyPr>
          <a:lstStyle/>
          <a:p>
            <a:r>
              <a:rPr lang="th-TH" sz="6600" dirty="0">
                <a:solidFill>
                  <a:schemeClr val="accent1">
                    <a:lumMod val="50000"/>
                  </a:schemeClr>
                </a:solidFill>
                <a:latin typeface="#ZF Terminal" panose="02000000000000000000" pitchFamily="2" charset="0"/>
                <a:cs typeface="#ZF Terminal" panose="02000000000000000000" pitchFamily="2" charset="0"/>
              </a:rPr>
              <a:t>ขอบคุณครับ</a:t>
            </a:r>
            <a:endParaRPr lang="en-US" sz="6600" dirty="0">
              <a:solidFill>
                <a:schemeClr val="accent1">
                  <a:lumMod val="50000"/>
                </a:schemeClr>
              </a:solidFill>
              <a:latin typeface="#ZF Terminal" panose="02000000000000000000" pitchFamily="2" charset="0"/>
              <a:cs typeface="#ZF Terminal" panose="02000000000000000000" pitchFamily="2" charset="0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" y="1330039"/>
            <a:ext cx="8249677" cy="5212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97958" y="2192375"/>
            <a:ext cx="7514035" cy="4466005"/>
          </a:xfrm>
        </p:spPr>
        <p:txBody>
          <a:bodyPr/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th-TH" alt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							อ.</a:t>
            </a:r>
            <a:r>
              <a:rPr lang="th-TH" alt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พนมวัสส์</a:t>
            </a:r>
            <a:r>
              <a:rPr lang="th-TH" alt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alt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วุฒา</a:t>
            </a:r>
            <a:r>
              <a:rPr lang="th-TH" alt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พาณิชย์</a:t>
            </a:r>
          </a:p>
          <a:p>
            <a:pPr marL="0" lvl="0" indent="0" algn="r">
              <a:buClr>
                <a:srgbClr val="A53010"/>
              </a:buClr>
              <a:buNone/>
            </a:pPr>
            <a:r>
              <a:rPr lang="th-TH" alt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นักวิเคราะห์นโยบายและแผนชำนาญการพิเศษ</a:t>
            </a:r>
          </a:p>
          <a:p>
            <a:pPr marL="0" lvl="0" indent="0" algn="r">
              <a:buClr>
                <a:srgbClr val="A53010"/>
              </a:buClr>
              <a:buNone/>
            </a:pPr>
            <a:endParaRPr lang="th-TH" altLang="th-TH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11" y="4509120"/>
            <a:ext cx="3865563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35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46CEB-DF55-4B8F-8819-6688949B9DDB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980728"/>
            <a:ext cx="8784976" cy="5688632"/>
          </a:xfrm>
        </p:spPr>
        <p:txBody>
          <a:bodyPr>
            <a:noAutofit/>
          </a:bodyPr>
          <a:lstStyle/>
          <a:p>
            <a:pPr marL="0" lvl="0" indent="0" algn="thaiDist">
              <a:spcBef>
                <a:spcPts val="1000"/>
              </a:spcBef>
              <a:buClr>
                <a:prstClr val="black"/>
              </a:buClr>
              <a:buSzTx/>
              <a:buNone/>
            </a:pPr>
            <a:r>
              <a:rPr lang="th-TH" sz="3400" b="1" cap="all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</a:t>
            </a:r>
            <a:r>
              <a:rPr lang="th-TH" sz="34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(3) ให้กันเงินสะสมสำรองจ่ายเป็นค่าใช้จ่ายด้านบุคลากร</a:t>
            </a:r>
            <a:r>
              <a:rPr lang="th-TH" sz="3400" b="1" u="sng" cap="all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ไม่น้อยกว่าสามเดือนและกันไว้อีกร้อยละสิบของงบประมาณรายจ่ายประจำปีนั้น</a:t>
            </a:r>
            <a:r>
              <a:rPr lang="th-TH" sz="34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เพื่อเป็นค่าใช้จ่ายในการบริหารงานและกรณีที่มีสาธารณภัยเกิดขึ้น </a:t>
            </a:r>
          </a:p>
          <a:p>
            <a:pPr marL="0" algn="thaiDist">
              <a:spcBef>
                <a:spcPts val="0"/>
              </a:spcBef>
              <a:buNone/>
            </a:pPr>
            <a:r>
              <a:rPr lang="th-TH" sz="34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3400" b="1" cap="all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(</a:t>
            </a:r>
            <a:r>
              <a:rPr lang="th-TH" sz="3400" b="1" cap="all" spc="-100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4) เมื่อได้รับอนุมัติให้ใช้จ่ายเงินสะสมแล้ว  องค์กรปกครองส่วนท้องถิ่นต้องดำเนินการก่อหนี้ผูกพันให้เสร็จสิ้น</a:t>
            </a:r>
            <a:r>
              <a:rPr lang="th-TH" sz="3400" b="1" cap="all" spc="-100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ภายในระยะเวลาไม่เกินหนึ่งปีถัดไป</a:t>
            </a:r>
            <a:r>
              <a:rPr lang="th-TH" sz="3400" b="1" cap="all" spc="-100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หากไม่ดำเนินการภายในระยะเวลา ที่กำหนดให้การใช้จ่ายเงินสะสมนั้นเป็นอันพับไป ทั้งนี้  ให้องค์กรปกครองส่วนท้องถิ่นใช้จ่ายเงินสะสมโดยคำนึงถึงฐานะการเงินการคลังขององค์กรปกครองส่วนท้องถิ่นและเสถียรภาพในระยะยาว </a:t>
            </a:r>
          </a:p>
          <a:p>
            <a:pPr marL="0" algn="thaiDist">
              <a:spcBef>
                <a:spcPts val="0"/>
              </a:spcBef>
              <a:buNone/>
            </a:pPr>
            <a:r>
              <a:rPr lang="th-TH" sz="34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        คำนิยาม</a:t>
            </a:r>
            <a:r>
              <a:rPr lang="th-TH" sz="3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“ทุนสำรองเงินสะสม” </a:t>
            </a:r>
            <a:r>
              <a:rPr lang="th-TH" sz="34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หมายความว่า ยอดเงินสะสมจำนวน</a:t>
            </a:r>
            <a:r>
              <a:rPr lang="th-TH" sz="3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ร้อยละสิบห้า</a:t>
            </a:r>
            <a:r>
              <a:rPr lang="th-TH" sz="34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ของยอดเงินสะสมประจำทุกสิ้นปีงบประมาณ         เพื่อรักษาเสถียรภาพการเงินการคลังขององค์กรปกครองส่วนท้องถิ่น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6538" y="116632"/>
            <a:ext cx="8568952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 ๘๙ องค์กรปกครองส่วนท้องถิ่นอาจใช้จ่ายเงินสะสมได้ (ต่อ)</a:t>
            </a:r>
          </a:p>
        </p:txBody>
      </p:sp>
    </p:spTree>
    <p:extLst>
      <p:ext uri="{BB962C8B-B14F-4D97-AF65-F5344CB8AC3E}">
        <p14:creationId xmlns:p14="http://schemas.microsoft.com/office/powerpoint/2010/main" val="34392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67544" y="1196752"/>
            <a:ext cx="840794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     ในกรณีที่มีภารกิจตาม</a:t>
            </a:r>
            <a:r>
              <a:rPr lang="th-TH" sz="3400" b="1" u="sng" dirty="0">
                <a:latin typeface="TH SarabunIT๙" pitchFamily="34" charset="-34"/>
                <a:cs typeface="TH SarabunIT๙" pitchFamily="34" charset="-34"/>
              </a:rPr>
              <a:t>นโยบายเร่งด่วนของรัฐบาลหรือกระทรวงมหาดไทยและจำเป็นต้องให้องค์กรปกครองส่วนท้องถิ่นเป็นผู้ดำเนินการ</a:t>
            </a: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 โดยมีความจำเป็นต้องใช้จ่ายจากงบประมาณขององค์กรปกครองส่วนท้องถิ่นและงบประมาณดังกล่าวไ</a:t>
            </a:r>
            <a:r>
              <a:rPr lang="th-TH" sz="3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ม่เพียงพอและไม่ต้องด้วยเงื่อนไขการใช้จ่ายเงินสะสมหรือเงินทุนสำรองเงินสะสมตามข้อ 87 และข้อ 89 </a:t>
            </a: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ปลัดกระทรวงมหาดไทยอาจอนุมัติยกเว้นให้องค์กรปกครองส่วนท้องถิ่นใช้จ่ายจากเงินสะสมหรือเงินทุนสารองเงินสะสมได้</a:t>
            </a:r>
          </a:p>
          <a:p>
            <a:r>
              <a:rPr lang="th-TH" sz="3400" b="1" u="sng" dirty="0">
                <a:latin typeface="TH SarabunIT๙" pitchFamily="34" charset="-34"/>
                <a:cs typeface="TH SarabunIT๙" pitchFamily="34" charset="-34"/>
              </a:rPr>
              <a:t>โดยความเห็นชอบของรัฐมนตรีว่าการกระทรวงมหาดไทย</a:t>
            </a:r>
            <a:r>
              <a:rPr lang="th-TH" sz="3400" b="1" dirty="0">
                <a:latin typeface="TH SarabunIT๙" pitchFamily="34" charset="-34"/>
                <a:cs typeface="TH SarabunIT๙" pitchFamily="34" charset="-34"/>
              </a:rPr>
              <a:t>”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6538" y="116632"/>
            <a:ext cx="8568952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 ๘๙/1 องค์กรปกครองส่วนท้องถิ่นอาจใช้จ่ายเงินสะสมได้ </a:t>
            </a:r>
          </a:p>
        </p:txBody>
      </p:sp>
    </p:spTree>
    <p:extLst>
      <p:ext uri="{BB962C8B-B14F-4D97-AF65-F5344CB8AC3E}">
        <p14:creationId xmlns:p14="http://schemas.microsoft.com/office/powerpoint/2010/main" val="332359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2"/>
          <p:cNvSpPr>
            <a:spLocks noChangeArrowheads="1"/>
          </p:cNvSpPr>
          <p:nvPr/>
        </p:nvSpPr>
        <p:spPr bwMode="auto">
          <a:xfrm>
            <a:off x="323528" y="188640"/>
            <a:ext cx="8568952" cy="678135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แนวทางการใช้เงินสะสมขององค์กรปกครองส่วนท้องถิ่น</a:t>
            </a:r>
            <a:endParaRPr lang="th-TH" altLang="th-TH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สี่เหลี่ยมผืนผ้า 13"/>
          <p:cNvSpPr>
            <a:spLocks noChangeArrowheads="1"/>
          </p:cNvSpPr>
          <p:nvPr/>
        </p:nvSpPr>
        <p:spPr bwMode="auto">
          <a:xfrm>
            <a:off x="161924" y="1533525"/>
            <a:ext cx="1684528" cy="5207843"/>
          </a:xfrm>
          <a:prstGeom prst="rect">
            <a:avLst/>
          </a:prstGeom>
          <a:solidFill>
            <a:schemeClr val="accent4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6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เช่น... </a:t>
            </a:r>
            <a:endParaRPr lang="en-US" altLang="th-TH" sz="16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-โครงการก่อสร้างปรับปรุงซ่อมแซม เส้นทางคมนาคม การจราจร ระบบส่งน้ำเพื่อการเกษตร ระบบประปา ระบบไฟฟ้าชุมชน หอกระจายข่าว ระบบระบายน้ำเสียในชุมชน ลานตากเพื่อการเกษตร แหล่งกักเก็บน้ำ ระบบน้ำบาดาลเพื่ออุปโภค</a:t>
            </a:r>
            <a:r>
              <a:rPr lang="th-TH" altLang="th-TH" sz="1600" b="1" dirty="0">
                <a:solidFill>
                  <a:prstClr val="black"/>
                </a:solidFill>
                <a:latin typeface="Calibri"/>
                <a:ea typeface="Calibri" pitchFamily="34" charset="0"/>
                <a:cs typeface="TH SarabunIT๙" pitchFamily="34" charset="-34"/>
              </a:rPr>
              <a:t>-</a:t>
            </a: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บริโภค ระบบการกำจัดขยะ</a:t>
            </a:r>
            <a:endParaRPr lang="en-US" altLang="th-TH" sz="16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</a:t>
            </a: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โครงการขุดลอกคูคลอง กำจัดวัชพืชและก่อสร้างฝายเพื่อป้องกันภัยแล้ง</a:t>
            </a:r>
            <a:endParaRPr lang="en-US" altLang="th-TH" sz="16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-โครงการจัดหาและพัฒนาแหล่งน้ำเพื่อการเกษตร เช่น ธนาคารน้ำใต้ดิน เป็นต้น</a:t>
            </a:r>
            <a:endParaRPr lang="en-US" altLang="th-TH" sz="16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-โครงการก่อสร้างสนามกีฬา/สวนสาธารณ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140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h-TH" sz="14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สี่เหลี่ยมผืนผ้า 14"/>
          <p:cNvSpPr>
            <a:spLocks noChangeArrowheads="1"/>
          </p:cNvSpPr>
          <p:nvPr/>
        </p:nvSpPr>
        <p:spPr bwMode="auto">
          <a:xfrm>
            <a:off x="1979712" y="1543050"/>
            <a:ext cx="1656183" cy="5198318"/>
          </a:xfrm>
          <a:prstGeom prst="rect">
            <a:avLst/>
          </a:prstGeom>
          <a:solidFill>
            <a:schemeClr val="accent4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endParaRPr lang="th-TH" altLang="th-TH" sz="155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endParaRPr lang="th-TH" altLang="th-TH" sz="16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เช่น...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โครงการส่งเสริมกลุ่มวิสาหกิจชุมชน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โครงการจัดตั้ง/ส่งเสริมกลุ่มอาชีพในชุมชน กลุ่มผู้สูงอายุ กลุ่มผู้ด้อยโอกาส /ยากจน /พิการ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en-US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</a:t>
            </a: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 โครงการ ๑ ชุมชน ๑ กลุ่มสร้างรากฐานเศรษฐกิจ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โครงการส่งเสริมด้านสุขภาพแก่ประชาชน เช่น การจัดสร้าง /ปรับปรุง /ซ่อมแซมสถานที่ออกกำลังกาย การจัดหาเครื่องเล่นออกกำลังกายในชุมชน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 เป็นต้น  ฯลฯ</a:t>
            </a:r>
          </a:p>
          <a:p>
            <a:pPr eaLnBrk="0" hangingPunct="0"/>
            <a:endParaRPr lang="th-TH" altLang="th-TH" sz="16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eaLnBrk="0" hangingPunct="0"/>
            <a:endParaRPr lang="th-TH" altLang="th-TH" sz="160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eaLnBrk="0" hangingPunct="0"/>
            <a:endParaRPr lang="en-US" altLang="th-TH" sz="800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 </a:t>
            </a:r>
            <a:endParaRPr lang="en-US" altLang="th-TH" sz="800" dirty="0">
              <a:solidFill>
                <a:prstClr val="black"/>
              </a:solidFill>
            </a:endParaRPr>
          </a:p>
          <a:p>
            <a:pPr eaLnBrk="0" hangingPunct="0"/>
            <a:endParaRPr lang="en-US" altLang="th-TH" dirty="0">
              <a:solidFill>
                <a:prstClr val="black"/>
              </a:solidFill>
            </a:endParaRPr>
          </a:p>
        </p:txBody>
      </p:sp>
      <p:sp>
        <p:nvSpPr>
          <p:cNvPr id="9" name="สี่เหลี่ยมผืนผ้า 15"/>
          <p:cNvSpPr>
            <a:spLocks noChangeArrowheads="1"/>
          </p:cNvSpPr>
          <p:nvPr/>
        </p:nvSpPr>
        <p:spPr bwMode="auto">
          <a:xfrm>
            <a:off x="3756273" y="1552575"/>
            <a:ext cx="1823839" cy="5188793"/>
          </a:xfrm>
          <a:prstGeom prst="rect">
            <a:avLst/>
          </a:prstGeom>
          <a:solidFill>
            <a:schemeClr val="accent4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endParaRPr lang="th-TH" altLang="th-TH" sz="16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เช่น...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r>
              <a:rPr lang="en-US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 </a:t>
            </a:r>
            <a:r>
              <a:rPr lang="en-US" altLang="th-TH" sz="1600" b="1" spc="-70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</a:t>
            </a:r>
            <a:r>
              <a:rPr lang="th-TH" altLang="th-TH" sz="1600" b="1" spc="-70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โครงการฝึกอาชีพให้กับเด็กและเยาวชนที่ไม่ได้ศึกษาต่อ หรือประชาชนที่ว่างงาน เพื่อให้มีทักษะในการประกอบอาชีพ</a:t>
            </a:r>
            <a:endParaRPr lang="en-US" altLang="th-TH" sz="1600" b="1" spc="-70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โครงการฝึกอบรมอาชีพเสริมให้แก่ประชาชน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algn="thaiDist" eaLnBrk="0" hangingPunct="0"/>
            <a:r>
              <a:rPr lang="th-TH" altLang="th-TH" sz="1600" b="1" spc="-100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โครงการส่งเสริมให้ประชาชนผลิตสินค้าที่ได้มาตรฐาน</a:t>
            </a:r>
            <a:endParaRPr lang="en-US" altLang="th-TH" sz="1600" b="1" spc="-100" dirty="0">
              <a:solidFill>
                <a:prstClr val="black"/>
              </a:solidFill>
            </a:endParaRPr>
          </a:p>
          <a:p>
            <a:pPr eaLnBrk="0" hangingPunct="0"/>
            <a:r>
              <a:rPr lang="en-US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</a:t>
            </a:r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โครงการส่งเสริมให้ความรู้ ความเข้าใจแก่เด็ก เยาวชน และกลุ่มเสี่ยงในการป้องกันปัญหาการแพร่ระบาดของ</a:t>
            </a:r>
          </a:p>
          <a:p>
            <a:pPr eaLnBrk="0" hangingPunct="0"/>
            <a:r>
              <a:rPr lang="th-TH" altLang="th-TH" sz="1600" b="1" dirty="0" err="1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ยาเสพติด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โครงการส่งเสริมการจัดการศูนย์เรียนรู้เศรษฐกิจพอเพียง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โครงการส่งเสริมการจัดการศูนย์บริหารจัดการขยะ</a:t>
            </a:r>
            <a:endParaRPr lang="en-US" altLang="th-TH" sz="1600" b="1" dirty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1600" b="1" spc="-100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โครงการส่งเสริมการจัดตั้งตลาดประชารัฐท้องถิ่นสุขใจ  ฯลฯ</a:t>
            </a:r>
            <a:endParaRPr lang="en-US" altLang="th-TH" sz="1600" b="1" spc="-100" dirty="0">
              <a:solidFill>
                <a:prstClr val="black"/>
              </a:solidFill>
            </a:endParaRPr>
          </a:p>
          <a:p>
            <a:pPr eaLnBrk="0" hangingPunct="0"/>
            <a:endParaRPr lang="en-US" altLang="th-TH" sz="3200" dirty="0">
              <a:solidFill>
                <a:prstClr val="black"/>
              </a:solidFill>
            </a:endParaRPr>
          </a:p>
        </p:txBody>
      </p:sp>
      <p:sp>
        <p:nvSpPr>
          <p:cNvPr id="10" name="สี่เหลี่ยมผืนผ้า 16"/>
          <p:cNvSpPr>
            <a:spLocks noChangeArrowheads="1"/>
          </p:cNvSpPr>
          <p:nvPr/>
        </p:nvSpPr>
        <p:spPr bwMode="auto">
          <a:xfrm>
            <a:off x="5724267" y="1552575"/>
            <a:ext cx="1584037" cy="5188793"/>
          </a:xfrm>
          <a:prstGeom prst="rect">
            <a:avLst/>
          </a:prstGeom>
          <a:solidFill>
            <a:schemeClr val="accent4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เช่น... 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โครงการส่งเสริมการท่องเที่ยวแบบวิถีชุมชน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โครงการมัคคุเทศก์ท่องเที่ยววิถีชุมชน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โครงการอนุรักษ์ป่าชุมชนเพื่อสิ่งแวดล้อมและการท่องเที่ยว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โครงการปรับปรุง/ซ่อมแซมสถานที่ท่องเที่ยวในท้องถิ่น เช่น สถานที่บริการนักท่องเที่ยว ห้องน้ำ ถนน ไฟฟ้า สิ่งอำนวยความสะดวก เป็นต้น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ฯลฯ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1" name="สี่เหลี่ยมผืนผ้า 17"/>
          <p:cNvSpPr>
            <a:spLocks noChangeArrowheads="1"/>
          </p:cNvSpPr>
          <p:nvPr/>
        </p:nvSpPr>
        <p:spPr bwMode="auto">
          <a:xfrm>
            <a:off x="7505700" y="1562100"/>
            <a:ext cx="1530796" cy="5179268"/>
          </a:xfrm>
          <a:prstGeom prst="rect">
            <a:avLst/>
          </a:prstGeom>
          <a:solidFill>
            <a:schemeClr val="accent4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altLang="th-TH" sz="1800" b="1" dirty="0">
              <a:solidFill>
                <a:prstClr val="black"/>
              </a:solidFill>
              <a:latin typeface="TH SarabunIT๙" pitchFamily="34" charset="-34"/>
              <a:ea typeface="Calibri" pitchFamily="34" charset="0"/>
              <a:cs typeface="TH SarabunIT๙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เช่น... 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โครงการปรับปรุงอาคารสถานศึกษา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โครงการก่อสร้างสนามเด็กเล่นสร้างปัญญา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- โครงการจัดให้มีสถานที่อ่านหนังสือประจำหมู่บ้าน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ฯลฯ</a:t>
            </a:r>
            <a:endParaRPr lang="en-US" altLang="th-TH" sz="9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h-TH" sz="32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7"/>
          <p:cNvSpPr>
            <a:spLocks noChangeArrowheads="1"/>
          </p:cNvSpPr>
          <p:nvPr/>
        </p:nvSpPr>
        <p:spPr bwMode="auto">
          <a:xfrm>
            <a:off x="161924" y="949639"/>
            <a:ext cx="1684528" cy="460062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๑.ด้านโครงสร้างพื้นฐาน</a:t>
            </a:r>
            <a:endParaRPr lang="th-TH" altLang="th-TH" sz="20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สี่เหลี่ยมผืนผ้า 9"/>
          <p:cNvSpPr>
            <a:spLocks noChangeArrowheads="1"/>
          </p:cNvSpPr>
          <p:nvPr/>
        </p:nvSpPr>
        <p:spPr bwMode="auto">
          <a:xfrm>
            <a:off x="1979711" y="949639"/>
            <a:ext cx="1656184" cy="46006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๒. ด้านการสร้างความเข้มแข็งให้ชุมชน</a:t>
            </a:r>
            <a:endParaRPr lang="th-TH" altLang="th-TH" sz="36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สี่เหลี่ยมผืนผ้า 10"/>
          <p:cNvSpPr>
            <a:spLocks noChangeArrowheads="1"/>
          </p:cNvSpPr>
          <p:nvPr/>
        </p:nvSpPr>
        <p:spPr bwMode="auto">
          <a:xfrm>
            <a:off x="3756273" y="949639"/>
            <a:ext cx="1751831" cy="4631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๓. ด้านเศรษฐกิจและสังคม</a:t>
            </a:r>
            <a:endParaRPr lang="th-TH" altLang="th-TH" sz="20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5" name="สี่เหลี่ยมผืนผ้า 11"/>
          <p:cNvSpPr>
            <a:spLocks noChangeArrowheads="1"/>
          </p:cNvSpPr>
          <p:nvPr/>
        </p:nvSpPr>
        <p:spPr bwMode="auto">
          <a:xfrm>
            <a:off x="5717282" y="949639"/>
            <a:ext cx="1591022" cy="4631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๔. ด้านส่งเสริมการท่องเที่ยว</a:t>
            </a:r>
            <a:endParaRPr lang="th-TH" altLang="th-TH" sz="36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สี่เหลี่ยมผืนผ้า 12"/>
          <p:cNvSpPr>
            <a:spLocks noChangeArrowheads="1"/>
          </p:cNvSpPr>
          <p:nvPr/>
        </p:nvSpPr>
        <p:spPr bwMode="auto">
          <a:xfrm>
            <a:off x="7505701" y="949639"/>
            <a:ext cx="1530795" cy="4631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>
                <a:solidFill>
                  <a:prstClr val="black"/>
                </a:solidFill>
                <a:latin typeface="TH SarabunIT๙" pitchFamily="34" charset="-34"/>
                <a:ea typeface="Calibri" pitchFamily="34" charset="0"/>
                <a:cs typeface="TH SarabunIT๙" pitchFamily="34" charset="-34"/>
              </a:rPr>
              <a:t>๕. ด้านการศึกษา</a:t>
            </a:r>
            <a:endParaRPr lang="th-TH" altLang="th-TH" sz="2000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ลูกศรลง 16"/>
          <p:cNvSpPr/>
          <p:nvPr/>
        </p:nvSpPr>
        <p:spPr>
          <a:xfrm>
            <a:off x="1115616" y="866775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18" name="ลูกศรลง 17"/>
          <p:cNvSpPr/>
          <p:nvPr/>
        </p:nvSpPr>
        <p:spPr>
          <a:xfrm>
            <a:off x="2713048" y="866775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 b="1" dirty="0">
              <a:solidFill>
                <a:prstClr val="white"/>
              </a:solidFill>
            </a:endParaRPr>
          </a:p>
        </p:txBody>
      </p:sp>
      <p:sp>
        <p:nvSpPr>
          <p:cNvPr id="19" name="ลูกศรลง 18"/>
          <p:cNvSpPr/>
          <p:nvPr/>
        </p:nvSpPr>
        <p:spPr>
          <a:xfrm>
            <a:off x="1063491" y="1381125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0" name="ลูกศรลง 19"/>
          <p:cNvSpPr/>
          <p:nvPr/>
        </p:nvSpPr>
        <p:spPr>
          <a:xfrm>
            <a:off x="2713047" y="1416363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4587579" y="869851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2" name="ลูกศรลง 21"/>
          <p:cNvSpPr/>
          <p:nvPr/>
        </p:nvSpPr>
        <p:spPr>
          <a:xfrm>
            <a:off x="4616154" y="1409700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3" name="ลูกศรลง 22"/>
          <p:cNvSpPr/>
          <p:nvPr/>
        </p:nvSpPr>
        <p:spPr>
          <a:xfrm>
            <a:off x="6437774" y="866775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4" name="ลูกศรลง 23"/>
          <p:cNvSpPr/>
          <p:nvPr/>
        </p:nvSpPr>
        <p:spPr>
          <a:xfrm>
            <a:off x="8257678" y="1403251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5" name="ลูกศรลง 24"/>
          <p:cNvSpPr/>
          <p:nvPr/>
        </p:nvSpPr>
        <p:spPr>
          <a:xfrm>
            <a:off x="8176754" y="873438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  <p:sp>
        <p:nvSpPr>
          <p:cNvPr id="26" name="ลูกศรลง 25"/>
          <p:cNvSpPr/>
          <p:nvPr/>
        </p:nvSpPr>
        <p:spPr>
          <a:xfrm>
            <a:off x="6482382" y="1416363"/>
            <a:ext cx="89217" cy="152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6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40628" y="1340768"/>
            <a:ext cx="86238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* 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ตรวจสอบยอดเงินสะสมที่นำไปใช้ได้ ณ ปัจจุบัน โดยหักเงินสะสม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ส่งสมทบกองทุนส่งเสริมกิจการขององค์กรปกครองส่วนท้องถิ่นแต่ละประเภท แล้วนำไปหักรายได้การเงินสะสมที่ได้รับอนุมัติแล้ว แต่ยังไม่ได้ดำเนินการหรือยังไม่ได้เบิกจ่าย เพื่อพิสูจน์ยอดเงินสะสมคงเหลือ ณ ปัจจุบันที่สามารถนำไปใช้ได้</a:t>
            </a:r>
          </a:p>
          <a:p>
            <a:pPr algn="thaiDist"/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7544" y="188640"/>
            <a:ext cx="8332220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1.หลักเกณฑ์เงินสะสมใหม่ ปี ๖2 (หลัง 31 ตุลาคม 62)</a:t>
            </a:r>
            <a:endParaRPr lang="th-TH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244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67544" y="1412776"/>
            <a:ext cx="8352928" cy="4945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๒.๒.๑ ด้านโครงสร้างพื้นฐาน เช่น </a:t>
            </a:r>
          </a:p>
          <a:p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 - โครงการก่อสร้าง ปรับปรุง ซ่อมแซมเส้นทางคมนาคม การจราจร ระบบส่งน้ำเพื่อการเกษตร ระบบประปา ระบบไฟฟ้าชุมชน หอกระจายข่าว ระบบระบายน้ำเสียในชุมชน ลานตากเพื่อการเกษตร แหล่งกักเก็บน้ำ ระบบน้ำบาดาลเพื่ออุปโภค – บริโภค ระบบการกำจัดขยะ</a:t>
            </a:r>
          </a:p>
          <a:p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 - โครงการขุดลอกคูคลอง กำจัดวัชพืชและก่อสร้างฝาย เพื่อป้องกันภัยแล้ง</a:t>
            </a:r>
          </a:p>
          <a:p>
            <a:r>
              <a:rPr lang="th-TH" sz="3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  - โครงการก่อสร้างสนามกีฬา/สวนสาธารณะ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67544" y="208223"/>
            <a:ext cx="8352928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450215" algn="l"/>
              </a:tabLst>
            </a:pPr>
            <a:r>
              <a:rPr lang="th-TH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H SarabunIT๙"/>
              </a:rPr>
              <a:t>แนวทางการใช้จ่ายเงินสะสมใหม่ (ต่อ)</a:t>
            </a:r>
            <a:endParaRPr lang="en-US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20223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79512" y="1196752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36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ตามระเบียบกระทรวงมหาดไทยว่าด้วยการับเงิน การเบิกจ่ายเงิน การฝากเงิน การเก็บรักษาเงิน และการตรวจเงินขององค์กรปกครองส่วนท้องถิ่น พ.ศ.</a:t>
            </a:r>
            <a:r>
              <a:rPr lang="en-US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2547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และที่แก้ไขเพิ่มเติม ข้อ </a:t>
            </a:r>
            <a:r>
              <a:rPr lang="en-US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89</a:t>
            </a:r>
            <a:r>
              <a:rPr lang="th-TH" sz="3600" b="1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วรรคท้าย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ทั้งนี้ ให้องค์กรปกครองส่วนท้องถิ่นใช้จ่ายเงินสะสม โดยคำนึงถึงฐานะการเงินการคลังขององค์กรปกครองส่วนท้องถิ่นและเสถียรภาพในระยะยาว”</a:t>
            </a:r>
            <a:endParaRPr lang="th-TH" sz="3600" b="1" u="sng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       ดังนั้น ก่อนจะนำเงินสะสมตามจำนวนไปใช้องค์กรปกครองส่วนท้องถิ่นควรสำรองเงินสะสมไว้เพื่อใช้จ่ายในกรณีดังต่อไปนี้</a:t>
            </a:r>
          </a:p>
          <a:p>
            <a:pPr algn="thaiDist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	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40022" y="188640"/>
            <a:ext cx="792041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2. การกันเงินก่อนจ่ายเงินสะสม</a:t>
            </a:r>
            <a:endParaRPr lang="th-TH" sz="4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03169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เหลื่อมซ้อน">
  <a:themeElements>
    <a:clrScheme name="เหลื่อมซ้อน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เหลื่อมซ้อน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ื่อมซ้อ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2200</TotalTime>
  <Words>2497</Words>
  <Application>Microsoft Office PowerPoint</Application>
  <PresentationFormat>นำเสนอทางหน้าจอ (4:3)</PresentationFormat>
  <Paragraphs>211</Paragraphs>
  <Slides>30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15</vt:i4>
      </vt:variant>
      <vt:variant>
        <vt:lpstr>ธีม</vt:lpstr>
      </vt:variant>
      <vt:variant>
        <vt:i4>3</vt:i4>
      </vt:variant>
      <vt:variant>
        <vt:lpstr>ชื่อเรื่องสไลด์</vt:lpstr>
      </vt:variant>
      <vt:variant>
        <vt:i4>30</vt:i4>
      </vt:variant>
    </vt:vector>
  </HeadingPairs>
  <TitlesOfParts>
    <vt:vector size="48" baseType="lpstr">
      <vt:lpstr>#ZF Terminal</vt:lpstr>
      <vt:lpstr>Angsana New</vt:lpstr>
      <vt:lpstr>Arial</vt:lpstr>
      <vt:lpstr>Calibri</vt:lpstr>
      <vt:lpstr>Corbel</vt:lpstr>
      <vt:lpstr>Cordia New</vt:lpstr>
      <vt:lpstr>DilleniaUPC</vt:lpstr>
      <vt:lpstr>Franklin Gothic Book</vt:lpstr>
      <vt:lpstr>Franklin Gothic Medium</vt:lpstr>
      <vt:lpstr>LilyUPC</vt:lpstr>
      <vt:lpstr>TH NiramitIT๙</vt:lpstr>
      <vt:lpstr>TH NiramitIT๙ </vt:lpstr>
      <vt:lpstr>TH SarabunIT๙</vt:lpstr>
      <vt:lpstr>Wingdings</vt:lpstr>
      <vt:lpstr>Wingdings 2</vt:lpstr>
      <vt:lpstr>ทางเดิน</vt:lpstr>
      <vt:lpstr>1_ทางเดิน</vt:lpstr>
      <vt:lpstr>เหลื่อมซ้อน</vt:lpstr>
      <vt:lpstr>หลักเกณฑ์การใช้จ่ายเงินสะสมใหม่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โครงการด้านการพัฒนาคุณภาพชีวิตของประชาชน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ข้อ 90 กรณีที่งบประมาณรายจ่ายประกาศใช้บังคับแล้วมีงบประมาณไม่เพียงพอที่จะจ่าย หรือไม่ได้ตั้งงบประมาณเพื่อการนั้นไว้ ให้องค์กรปกครองส่วนท้องถิ่นจ่ายขาดเงินสะสมได้ โดยได้รับอนุมัติจากผู้บริหารท้องถิ่นในกรณีดังต่อไปนี้</vt:lpstr>
      <vt:lpstr>กรณี นายก จ่ายเงินสะสมซื้อรถผลิตน้ำดื่มเพื่อช่วยเหลือประชาชนที่ประสบปัญหาภัยแล้ว (ผวจ.ประกาศเป็นภัยพิบัติ) โดยไม่ผ่านสภาท้องถิ่นได้หรือไม่ อย่างไร  ?</vt:lpstr>
      <vt:lpstr>ขอบคุณครับ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368</cp:revision>
  <dcterms:created xsi:type="dcterms:W3CDTF">2016-10-29T02:47:49Z</dcterms:created>
  <dcterms:modified xsi:type="dcterms:W3CDTF">2020-07-12T11:10:54Z</dcterms:modified>
</cp:coreProperties>
</file>